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7" r:id="rId4"/>
    <p:sldId id="262" r:id="rId5"/>
    <p:sldId id="274" r:id="rId6"/>
    <p:sldId id="259" r:id="rId7"/>
    <p:sldId id="263" r:id="rId8"/>
    <p:sldId id="264" r:id="rId9"/>
    <p:sldId id="265" r:id="rId10"/>
    <p:sldId id="266" r:id="rId11"/>
    <p:sldId id="275" r:id="rId12"/>
    <p:sldId id="269" r:id="rId13"/>
    <p:sldId id="268" r:id="rId14"/>
    <p:sldId id="260" r:id="rId15"/>
    <p:sldId id="261" r:id="rId16"/>
    <p:sldId id="270" r:id="rId17"/>
    <p:sldId id="271" r:id="rId18"/>
    <p:sldId id="272" r:id="rId19"/>
    <p:sldId id="273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1/17/2024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1/17/2024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1/17/2024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1/17/2024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1/17/2024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assets.publishing.service.gov.uk/media/6543c1ef9e05fd0014be7c64/2024_Information_for_parents_Multiplication_tables_check_PDFA_v1.1.pdf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764" y="659043"/>
            <a:ext cx="10277475" cy="505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068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848" y="4878314"/>
            <a:ext cx="11005618" cy="152045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477300" y="571576"/>
            <a:ext cx="724571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latin typeface="Berlin Sans FB" panose="020E0602020502020306" pitchFamily="34" charset="0"/>
              </a:rPr>
              <a:t>Back in 2019, the Government announced a new ‘test’ for year 4 children called the ‘Multiplication Tables Check’. </a:t>
            </a:r>
            <a:endParaRPr lang="en-GB" sz="2000" dirty="0" smtClean="0">
              <a:latin typeface="Berlin Sans FB" panose="020E0602020502020306" pitchFamily="34" charset="0"/>
            </a:endParaRPr>
          </a:p>
          <a:p>
            <a:pPr algn="ctr"/>
            <a:endParaRPr lang="en-GB" sz="2000" dirty="0">
              <a:latin typeface="Berlin Sans FB" panose="020E0602020502020306" pitchFamily="34" charset="0"/>
            </a:endParaRPr>
          </a:p>
          <a:p>
            <a:pPr algn="ctr"/>
            <a:r>
              <a:rPr lang="en-GB" sz="2000" dirty="0" smtClean="0">
                <a:latin typeface="Berlin Sans FB" panose="020E0602020502020306" pitchFamily="34" charset="0"/>
              </a:rPr>
              <a:t>This </a:t>
            </a:r>
            <a:r>
              <a:rPr lang="en-GB" sz="2000" dirty="0">
                <a:latin typeface="Berlin Sans FB" panose="020E0602020502020306" pitchFamily="34" charset="0"/>
              </a:rPr>
              <a:t>is similar to the Y1 Phonics Screening </a:t>
            </a:r>
            <a:r>
              <a:rPr lang="en-GB" sz="2000" dirty="0" smtClean="0">
                <a:latin typeface="Berlin Sans FB" panose="020E0602020502020306" pitchFamily="34" charset="0"/>
              </a:rPr>
              <a:t>Check</a:t>
            </a:r>
          </a:p>
          <a:p>
            <a:pPr algn="ctr"/>
            <a:endParaRPr lang="en-GB" sz="2000" dirty="0" smtClean="0">
              <a:latin typeface="Berlin Sans FB" panose="020E0602020502020306" pitchFamily="34" charset="0"/>
            </a:endParaRPr>
          </a:p>
          <a:p>
            <a:pPr algn="ctr"/>
            <a:r>
              <a:rPr lang="en-GB" sz="2000" dirty="0">
                <a:latin typeface="Berlin Sans FB" panose="020E0602020502020306" pitchFamily="34" charset="0"/>
              </a:rPr>
              <a:t>There is no ‘pass’ rate or threshold which means that unlike the Phonics Screening Check children will not be expected to re-sit the check.</a:t>
            </a:r>
          </a:p>
        </p:txBody>
      </p:sp>
      <p:sp>
        <p:nvSpPr>
          <p:cNvPr id="5" name="Rectangle 4"/>
          <p:cNvSpPr/>
          <p:nvPr/>
        </p:nvSpPr>
        <p:spPr>
          <a:xfrm>
            <a:off x="2108660" y="3586719"/>
            <a:ext cx="798298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Berlin Sans FB Demi" panose="020E0802020502020306" pitchFamily="34" charset="0"/>
              </a:rPr>
              <a:t>By end of Y4, children are expected to be able to instantly recall multiplication facts up to 12 x </a:t>
            </a:r>
            <a:r>
              <a:rPr lang="en-GB" sz="2400" dirty="0" smtClean="0">
                <a:solidFill>
                  <a:srgbClr val="FF0000"/>
                </a:solidFill>
                <a:latin typeface="Berlin Sans FB Demi" panose="020E0802020502020306" pitchFamily="34" charset="0"/>
              </a:rPr>
              <a:t>12</a:t>
            </a:r>
            <a:r>
              <a:rPr lang="en-GB" sz="2400" dirty="0">
                <a:solidFill>
                  <a:srgbClr val="FF0000"/>
                </a:solidFill>
                <a:latin typeface="Berlin Sans FB Demi" panose="020E0802020502020306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79332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6663" y="908155"/>
            <a:ext cx="3903605" cy="557023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95406" y="2084693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2400" dirty="0">
                <a:latin typeface="Berlin Sans FB" panose="020E0602020502020306" pitchFamily="34" charset="0"/>
              </a:rPr>
              <a:t>It will take place during a two-week window commencing Monday 3rd June. </a:t>
            </a:r>
          </a:p>
          <a:p>
            <a:pPr algn="ctr"/>
            <a:endParaRPr lang="en-GB" sz="2400" dirty="0">
              <a:latin typeface="Berlin Sans FB" panose="020E0602020502020306" pitchFamily="34" charset="0"/>
            </a:endParaRPr>
          </a:p>
          <a:p>
            <a:pPr algn="ctr"/>
            <a:r>
              <a:rPr lang="en-GB" sz="2400" dirty="0" smtClean="0">
                <a:latin typeface="Berlin Sans FB" panose="020E0602020502020306" pitchFamily="34" charset="0"/>
              </a:rPr>
              <a:t>We </a:t>
            </a:r>
            <a:r>
              <a:rPr lang="en-GB" sz="2400" dirty="0">
                <a:latin typeface="Berlin Sans FB" panose="020E0602020502020306" pitchFamily="34" charset="0"/>
              </a:rPr>
              <a:t>will try and complete this in the 1st week. </a:t>
            </a:r>
            <a:endParaRPr lang="en-GB" sz="2400" dirty="0" smtClean="0">
              <a:latin typeface="Berlin Sans FB" panose="020E0602020502020306" pitchFamily="34" charset="0"/>
            </a:endParaRPr>
          </a:p>
          <a:p>
            <a:pPr algn="ctr"/>
            <a:endParaRPr lang="en-GB" sz="2400" dirty="0">
              <a:latin typeface="Berlin Sans FB" panose="020E0602020502020306" pitchFamily="34" charset="0"/>
            </a:endParaRPr>
          </a:p>
          <a:p>
            <a:pPr algn="ctr"/>
            <a:r>
              <a:rPr lang="en-GB" sz="2400" dirty="0" smtClean="0">
                <a:latin typeface="Berlin Sans FB" panose="020E0602020502020306" pitchFamily="34" charset="0"/>
              </a:rPr>
              <a:t>No </a:t>
            </a:r>
            <a:r>
              <a:rPr lang="en-GB" sz="2400" dirty="0">
                <a:latin typeface="Berlin Sans FB" panose="020E0602020502020306" pitchFamily="34" charset="0"/>
              </a:rPr>
              <a:t>expectation for </a:t>
            </a:r>
            <a:r>
              <a:rPr lang="en-GB" sz="2400" dirty="0" smtClean="0">
                <a:latin typeface="Berlin Sans FB" panose="020E0602020502020306" pitchFamily="34" charset="0"/>
              </a:rPr>
              <a:t>all children </a:t>
            </a:r>
            <a:r>
              <a:rPr lang="en-GB" sz="2400" dirty="0">
                <a:latin typeface="Berlin Sans FB" panose="020E0602020502020306" pitchFamily="34" charset="0"/>
              </a:rPr>
              <a:t>to complete the check on the same day. </a:t>
            </a:r>
          </a:p>
        </p:txBody>
      </p:sp>
    </p:spTree>
    <p:extLst>
      <p:ext uri="{BB962C8B-B14F-4D97-AF65-F5344CB8AC3E}">
        <p14:creationId xmlns:p14="http://schemas.microsoft.com/office/powerpoint/2010/main" val="250226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00346" y="901465"/>
            <a:ext cx="9454739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 smtClean="0">
                <a:latin typeface="Berlin Sans FB" panose="020E0602020502020306" pitchFamily="34" charset="0"/>
              </a:rPr>
              <a:t>The </a:t>
            </a:r>
            <a:r>
              <a:rPr lang="en-GB" sz="2400" dirty="0">
                <a:latin typeface="Berlin Sans FB" panose="020E0602020502020306" pitchFamily="34" charset="0"/>
              </a:rPr>
              <a:t>check is online and </a:t>
            </a:r>
            <a:r>
              <a:rPr lang="en-GB" sz="2400" dirty="0" smtClean="0">
                <a:latin typeface="Berlin Sans FB" panose="020E0602020502020306" pitchFamily="34" charset="0"/>
              </a:rPr>
              <a:t>on-screen.</a:t>
            </a:r>
          </a:p>
          <a:p>
            <a:pPr algn="ctr"/>
            <a:r>
              <a:rPr lang="en-GB" sz="2400" dirty="0" smtClean="0">
                <a:latin typeface="Berlin Sans FB" panose="020E0602020502020306" pitchFamily="34" charset="0"/>
              </a:rPr>
              <a:t>At </a:t>
            </a:r>
            <a:r>
              <a:rPr lang="en-GB" sz="2400" dirty="0" err="1" smtClean="0">
                <a:latin typeface="Berlin Sans FB" panose="020E0602020502020306" pitchFamily="34" charset="0"/>
              </a:rPr>
              <a:t>Owslebury</a:t>
            </a:r>
            <a:r>
              <a:rPr lang="en-GB" sz="2400" dirty="0" smtClean="0">
                <a:latin typeface="Berlin Sans FB" panose="020E0602020502020306" pitchFamily="34" charset="0"/>
              </a:rPr>
              <a:t>, </a:t>
            </a:r>
            <a:r>
              <a:rPr lang="en-GB" sz="2400" dirty="0">
                <a:latin typeface="Berlin Sans FB" panose="020E0602020502020306" pitchFamily="34" charset="0"/>
              </a:rPr>
              <a:t>it will be using </a:t>
            </a:r>
            <a:r>
              <a:rPr lang="en-GB" sz="2400" dirty="0" err="1" smtClean="0">
                <a:latin typeface="Berlin Sans FB" panose="020E0602020502020306" pitchFamily="34" charset="0"/>
              </a:rPr>
              <a:t>ipads</a:t>
            </a:r>
            <a:r>
              <a:rPr lang="en-GB" sz="2400" dirty="0" smtClean="0">
                <a:latin typeface="Berlin Sans FB" panose="020E0602020502020306" pitchFamily="34" charset="0"/>
              </a:rPr>
              <a:t>. </a:t>
            </a:r>
          </a:p>
          <a:p>
            <a:pPr algn="ctr"/>
            <a:endParaRPr lang="en-GB" sz="2400" dirty="0">
              <a:latin typeface="Berlin Sans FB" panose="020E0602020502020306" pitchFamily="34" charset="0"/>
            </a:endParaRPr>
          </a:p>
          <a:p>
            <a:pPr algn="ctr"/>
            <a:r>
              <a:rPr lang="en-GB" sz="2400" dirty="0" smtClean="0">
                <a:latin typeface="Berlin Sans FB" panose="020E0602020502020306" pitchFamily="34" charset="0"/>
              </a:rPr>
              <a:t>It </a:t>
            </a:r>
            <a:r>
              <a:rPr lang="en-GB" sz="2400" dirty="0">
                <a:latin typeface="Berlin Sans FB" panose="020E0602020502020306" pitchFamily="34" charset="0"/>
              </a:rPr>
              <a:t>will take less than 5 minutes per </a:t>
            </a:r>
            <a:r>
              <a:rPr lang="en-GB" sz="2400" dirty="0" smtClean="0">
                <a:latin typeface="Berlin Sans FB" panose="020E0602020502020306" pitchFamily="34" charset="0"/>
              </a:rPr>
              <a:t>child.</a:t>
            </a:r>
          </a:p>
          <a:p>
            <a:pPr algn="ctr"/>
            <a:endParaRPr lang="en-GB" sz="2400" dirty="0">
              <a:latin typeface="Berlin Sans FB" panose="020E0602020502020306" pitchFamily="34" charset="0"/>
            </a:endParaRPr>
          </a:p>
          <a:p>
            <a:pPr algn="ctr"/>
            <a:r>
              <a:rPr lang="en-GB" sz="2400" dirty="0" smtClean="0">
                <a:latin typeface="Berlin Sans FB" panose="020E0602020502020306" pitchFamily="34" charset="0"/>
              </a:rPr>
              <a:t>The test comprises </a:t>
            </a:r>
            <a:r>
              <a:rPr lang="en-GB" sz="2400" dirty="0">
                <a:latin typeface="Berlin Sans FB" panose="020E0602020502020306" pitchFamily="34" charset="0"/>
              </a:rPr>
              <a:t>of 25 </a:t>
            </a:r>
            <a:r>
              <a:rPr lang="en-GB" sz="2400" dirty="0" smtClean="0">
                <a:latin typeface="Berlin Sans FB" panose="020E0602020502020306" pitchFamily="34" charset="0"/>
              </a:rPr>
              <a:t>questions. </a:t>
            </a:r>
          </a:p>
          <a:p>
            <a:pPr algn="ctr"/>
            <a:r>
              <a:rPr lang="en-GB" sz="2400" dirty="0">
                <a:latin typeface="Berlin Sans FB" panose="020E0602020502020306" pitchFamily="34" charset="0"/>
              </a:rPr>
              <a:t>There will be 3 practice questions before the check </a:t>
            </a:r>
            <a:r>
              <a:rPr lang="en-GB" sz="2400" dirty="0" smtClean="0">
                <a:latin typeface="Berlin Sans FB" panose="020E0602020502020306" pitchFamily="34" charset="0"/>
              </a:rPr>
              <a:t>begins.</a:t>
            </a:r>
          </a:p>
          <a:p>
            <a:pPr algn="ctr"/>
            <a:endParaRPr lang="en-GB" sz="2400" dirty="0">
              <a:latin typeface="Berlin Sans FB" panose="020E0602020502020306" pitchFamily="34" charset="0"/>
            </a:endParaRPr>
          </a:p>
          <a:p>
            <a:pPr algn="ctr"/>
            <a:r>
              <a:rPr lang="en-GB" sz="2400" dirty="0" smtClean="0">
                <a:latin typeface="Berlin Sans FB" panose="020E0602020502020306" pitchFamily="34" charset="0"/>
              </a:rPr>
              <a:t>Children </a:t>
            </a:r>
            <a:r>
              <a:rPr lang="en-GB" sz="2400" dirty="0">
                <a:latin typeface="Berlin Sans FB" panose="020E0602020502020306" pitchFamily="34" charset="0"/>
              </a:rPr>
              <a:t>will get 6 seconds to answer each question, with a 3 second pause between each question. </a:t>
            </a:r>
          </a:p>
          <a:p>
            <a:pPr algn="ctr"/>
            <a:endParaRPr lang="en-GB" sz="2400" dirty="0" smtClean="0">
              <a:latin typeface="Berlin Sans FB" panose="020E0602020502020306" pitchFamily="34" charset="0"/>
            </a:endParaRPr>
          </a:p>
          <a:p>
            <a:pPr algn="ctr"/>
            <a:r>
              <a:rPr lang="en-GB" sz="2400" dirty="0">
                <a:latin typeface="Berlin Sans FB" panose="020E0602020502020306" pitchFamily="34" charset="0"/>
              </a:rPr>
              <a:t>I</a:t>
            </a:r>
            <a:r>
              <a:rPr lang="en-GB" sz="2400" dirty="0" smtClean="0">
                <a:latin typeface="Berlin Sans FB" panose="020E0602020502020306" pitchFamily="34" charset="0"/>
              </a:rPr>
              <a:t>nstant </a:t>
            </a:r>
            <a:r>
              <a:rPr lang="en-GB" sz="2400" dirty="0">
                <a:latin typeface="Berlin Sans FB" panose="020E0602020502020306" pitchFamily="34" charset="0"/>
              </a:rPr>
              <a:t>recall </a:t>
            </a:r>
            <a:r>
              <a:rPr lang="en-GB" sz="2400" dirty="0" smtClean="0">
                <a:latin typeface="Berlin Sans FB" panose="020E0602020502020306" pitchFamily="34" charset="0"/>
              </a:rPr>
              <a:t>is therefore really important </a:t>
            </a:r>
          </a:p>
          <a:p>
            <a:pPr algn="ctr"/>
            <a:r>
              <a:rPr lang="en-GB" sz="2400" dirty="0" smtClean="0">
                <a:latin typeface="Berlin Sans FB" panose="020E0602020502020306" pitchFamily="34" charset="0"/>
              </a:rPr>
              <a:t>(</a:t>
            </a:r>
            <a:r>
              <a:rPr lang="en-GB" sz="2400" dirty="0">
                <a:latin typeface="Berlin Sans FB" panose="020E0602020502020306" pitchFamily="34" charset="0"/>
              </a:rPr>
              <a:t>i.e. recalling 6 x 7 without having to count in multiples) </a:t>
            </a:r>
            <a:endParaRPr lang="en-GB" sz="2400" dirty="0" smtClean="0">
              <a:latin typeface="Berlin Sans FB" panose="020E0602020502020306" pitchFamily="34" charset="0"/>
            </a:endParaRPr>
          </a:p>
          <a:p>
            <a:pPr algn="ctr"/>
            <a:endParaRPr lang="en-GB" sz="2400" dirty="0"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97491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68434" y="1029513"/>
            <a:ext cx="771579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Berlin Sans FB" panose="020E0602020502020306" pitchFamily="34" charset="0"/>
              </a:rPr>
              <a:t>There will only be multiplication questions in the check, not division facts</a:t>
            </a:r>
            <a:r>
              <a:rPr lang="en-GB" sz="2400" dirty="0" smtClean="0">
                <a:latin typeface="Berlin Sans FB" panose="020E0602020502020306" pitchFamily="34" charset="0"/>
              </a:rPr>
              <a:t>.</a:t>
            </a:r>
          </a:p>
          <a:p>
            <a:pPr algn="ctr"/>
            <a:endParaRPr lang="en-GB" sz="2400" dirty="0">
              <a:latin typeface="Berlin Sans FB" panose="020E0602020502020306" pitchFamily="34" charset="0"/>
            </a:endParaRPr>
          </a:p>
          <a:p>
            <a:pPr algn="ctr"/>
            <a:r>
              <a:rPr lang="en-GB" sz="2400" dirty="0">
                <a:latin typeface="Berlin Sans FB" panose="020E0602020502020306" pitchFamily="34" charset="0"/>
              </a:rPr>
              <a:t>Each child will be randomly assigned a set of </a:t>
            </a:r>
            <a:r>
              <a:rPr lang="en-GB" sz="2400" dirty="0" smtClean="0">
                <a:latin typeface="Berlin Sans FB" panose="020E0602020502020306" pitchFamily="34" charset="0"/>
              </a:rPr>
              <a:t>questions.</a:t>
            </a:r>
            <a:endParaRPr lang="en-GB" sz="2400" dirty="0">
              <a:latin typeface="Berlin Sans FB" panose="020E0602020502020306" pitchFamily="34" charset="0"/>
            </a:endParaRPr>
          </a:p>
          <a:p>
            <a:pPr algn="ctr"/>
            <a:endParaRPr lang="en-GB" sz="2400" dirty="0">
              <a:latin typeface="Berlin Sans FB" panose="020E0602020502020306" pitchFamily="34" charset="0"/>
            </a:endParaRPr>
          </a:p>
          <a:p>
            <a:pPr algn="ctr"/>
            <a:r>
              <a:rPr lang="en-GB" sz="2400" dirty="0">
                <a:latin typeface="Berlin Sans FB" panose="020E0602020502020306" pitchFamily="34" charset="0"/>
              </a:rPr>
              <a:t>Whatever is in the box at the end of the time will be counted (don’t have to press enter) </a:t>
            </a:r>
            <a:endParaRPr lang="en-GB" sz="2400" dirty="0" smtClean="0">
              <a:latin typeface="Berlin Sans FB" panose="020E0602020502020306" pitchFamily="34" charset="0"/>
            </a:endParaRPr>
          </a:p>
          <a:p>
            <a:pPr algn="ctr"/>
            <a:endParaRPr lang="en-GB" sz="2400" dirty="0">
              <a:latin typeface="Berlin Sans FB" panose="020E0602020502020306" pitchFamily="34" charset="0"/>
            </a:endParaRPr>
          </a:p>
          <a:p>
            <a:pPr algn="ctr"/>
            <a:r>
              <a:rPr lang="en-GB" sz="2400" dirty="0">
                <a:latin typeface="Berlin Sans FB" panose="020E0602020502020306" pitchFamily="34" charset="0"/>
              </a:rPr>
              <a:t>Children will not see their individual results when they complete the </a:t>
            </a:r>
            <a:r>
              <a:rPr lang="en-GB" sz="2400" dirty="0" smtClean="0">
                <a:latin typeface="Berlin Sans FB" panose="020E0602020502020306" pitchFamily="34" charset="0"/>
              </a:rPr>
              <a:t>check.</a:t>
            </a:r>
            <a:endParaRPr lang="en-GB" sz="2400" dirty="0">
              <a:latin typeface="Berlin Sans FB" panose="020E0602020502020306" pitchFamily="34" charset="0"/>
            </a:endParaRPr>
          </a:p>
          <a:p>
            <a:pPr algn="ctr"/>
            <a:endParaRPr lang="en-GB" sz="2400" dirty="0">
              <a:latin typeface="Berlin Sans FB" panose="020E0602020502020306" pitchFamily="34" charset="0"/>
            </a:endParaRPr>
          </a:p>
          <a:p>
            <a:pPr algn="ctr"/>
            <a:r>
              <a:rPr lang="en-GB" sz="2400" dirty="0">
                <a:latin typeface="Berlin Sans FB" panose="020E0602020502020306" pitchFamily="34" charset="0"/>
              </a:rPr>
              <a:t>SEN – Teachers can enter answers</a:t>
            </a:r>
          </a:p>
        </p:txBody>
      </p:sp>
    </p:spTree>
    <p:extLst>
      <p:ext uri="{BB962C8B-B14F-4D97-AF65-F5344CB8AC3E}">
        <p14:creationId xmlns:p14="http://schemas.microsoft.com/office/powerpoint/2010/main" val="33751155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24447" y="972282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</a:rPr>
              <a:t>By end of Y4, children are expected to be able to instantly recall multiplication facts up to 12 x 12, as well as the related division facts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845425" y="3956859"/>
            <a:ext cx="86701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Berlin Sans FB Demi" panose="020E0802020502020306" pitchFamily="34" charset="0"/>
              </a:rPr>
              <a:t>Let’s have a go…</a:t>
            </a:r>
            <a:endParaRPr lang="en-GB" sz="7200" dirty="0"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00853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39244" y="2219498"/>
            <a:ext cx="53949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Berlin Sans FB Demi" panose="020E0802020502020306" pitchFamily="34" charset="0"/>
              </a:rPr>
              <a:t>5 x 8 =</a:t>
            </a:r>
            <a:endParaRPr lang="en-GB" sz="9600" dirty="0"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8353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63687" y="2169622"/>
            <a:ext cx="53949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Berlin Sans FB Demi" panose="020E0802020502020306" pitchFamily="34" charset="0"/>
              </a:rPr>
              <a:t>3</a:t>
            </a:r>
            <a:r>
              <a:rPr lang="en-GB" sz="9600" dirty="0" smtClean="0">
                <a:latin typeface="Berlin Sans FB Demi" panose="020E0802020502020306" pitchFamily="34" charset="0"/>
              </a:rPr>
              <a:t> x 7 =</a:t>
            </a:r>
            <a:endParaRPr lang="en-GB" sz="9600" dirty="0"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7940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39244" y="2219498"/>
            <a:ext cx="53949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Berlin Sans FB Demi" panose="020E0802020502020306" pitchFamily="34" charset="0"/>
              </a:rPr>
              <a:t>6</a:t>
            </a:r>
            <a:r>
              <a:rPr lang="en-GB" sz="9600" dirty="0" smtClean="0">
                <a:latin typeface="Berlin Sans FB Demi" panose="020E0802020502020306" pitchFamily="34" charset="0"/>
              </a:rPr>
              <a:t> x 9 =</a:t>
            </a:r>
            <a:endParaRPr lang="en-GB" sz="9600" dirty="0"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63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39244" y="2219498"/>
            <a:ext cx="53949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Berlin Sans FB Demi" panose="020E0802020502020306" pitchFamily="34" charset="0"/>
              </a:rPr>
              <a:t>4</a:t>
            </a:r>
            <a:r>
              <a:rPr lang="en-GB" sz="9600" dirty="0" smtClean="0">
                <a:latin typeface="Berlin Sans FB Demi" panose="020E0802020502020306" pitchFamily="34" charset="0"/>
              </a:rPr>
              <a:t> x 10 =</a:t>
            </a:r>
            <a:endParaRPr lang="en-GB" sz="9600" dirty="0"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47343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86695" y="2193372"/>
            <a:ext cx="53949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Berlin Sans FB Demi" panose="020E0802020502020306" pitchFamily="34" charset="0"/>
              </a:rPr>
              <a:t>7</a:t>
            </a:r>
            <a:r>
              <a:rPr lang="en-GB" sz="9600" dirty="0" smtClean="0">
                <a:latin typeface="Berlin Sans FB Demi" panose="020E0802020502020306" pitchFamily="34" charset="0"/>
              </a:rPr>
              <a:t> x </a:t>
            </a:r>
            <a:r>
              <a:rPr lang="en-GB" sz="9600" dirty="0">
                <a:latin typeface="Berlin Sans FB Demi" panose="020E0802020502020306" pitchFamily="34" charset="0"/>
              </a:rPr>
              <a:t>8</a:t>
            </a:r>
            <a:r>
              <a:rPr lang="en-GB" sz="9600" dirty="0" smtClean="0">
                <a:latin typeface="Berlin Sans FB Demi" panose="020E0802020502020306" pitchFamily="34" charset="0"/>
              </a:rPr>
              <a:t> =</a:t>
            </a:r>
            <a:endParaRPr lang="en-GB" sz="9600" dirty="0"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27559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61803" y="2310939"/>
            <a:ext cx="86701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Berlin Sans FB Demi" panose="020E0802020502020306" pitchFamily="34" charset="0"/>
              </a:rPr>
              <a:t>Well done!</a:t>
            </a:r>
            <a:endParaRPr lang="en-GB" sz="7200" dirty="0"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93779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2635" y="2441776"/>
            <a:ext cx="8858250" cy="30384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47684" y="974190"/>
            <a:ext cx="749756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dirty="0" smtClean="0">
                <a:solidFill>
                  <a:srgbClr val="FF0000"/>
                </a:solidFill>
                <a:latin typeface="Berlin Sans FB Demi" panose="020E0802020502020306" pitchFamily="34" charset="0"/>
              </a:rPr>
              <a:t>Not always an even spread of questions!</a:t>
            </a:r>
          </a:p>
          <a:p>
            <a:pPr algn="ctr"/>
            <a:r>
              <a:rPr lang="en-GB" sz="3200" dirty="0" smtClean="0">
                <a:solidFill>
                  <a:srgbClr val="FF0000"/>
                </a:solidFill>
                <a:latin typeface="Berlin Sans FB Demi" panose="020E0802020502020306" pitchFamily="34" charset="0"/>
              </a:rPr>
              <a:t>The </a:t>
            </a:r>
            <a:r>
              <a:rPr lang="en-GB" sz="3200" dirty="0">
                <a:solidFill>
                  <a:srgbClr val="FF0000"/>
                </a:solidFill>
                <a:latin typeface="Berlin Sans FB Demi" panose="020E0802020502020306" pitchFamily="34" charset="0"/>
              </a:rPr>
              <a:t>11 facts more likely to be asked:</a:t>
            </a:r>
          </a:p>
        </p:txBody>
      </p:sp>
    </p:spTree>
    <p:extLst>
      <p:ext uri="{BB962C8B-B14F-4D97-AF65-F5344CB8AC3E}">
        <p14:creationId xmlns:p14="http://schemas.microsoft.com/office/powerpoint/2010/main" val="35379084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435" y="176107"/>
            <a:ext cx="7225293" cy="32004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222" y="2668386"/>
            <a:ext cx="7133398" cy="40375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3133" y="3555395"/>
            <a:ext cx="3263900" cy="2098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8246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670" y="422337"/>
            <a:ext cx="7761750" cy="558534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3331" y="1581594"/>
            <a:ext cx="3727431" cy="5048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1340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284" y="211889"/>
            <a:ext cx="5589011" cy="316042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9704" y="3497000"/>
            <a:ext cx="6705686" cy="3216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5421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384" y="143828"/>
            <a:ext cx="6051667" cy="324606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6388" y="3433156"/>
            <a:ext cx="6543691" cy="3328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0211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87" y="114300"/>
            <a:ext cx="5817091" cy="353498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4280" y="3051030"/>
            <a:ext cx="5677555" cy="3482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1461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224325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312</TotalTime>
  <Words>341</Words>
  <Application>Microsoft Office PowerPoint</Application>
  <PresentationFormat>Widescreen</PresentationFormat>
  <Paragraphs>42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Berlin Sans FB</vt:lpstr>
      <vt:lpstr>Berlin Sans FB Demi</vt:lpstr>
      <vt:lpstr>Tw Cen MT</vt:lpstr>
      <vt:lpstr>Droplet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Louise Cope</dc:creator>
  <cp:lastModifiedBy>Caroline Way</cp:lastModifiedBy>
  <cp:revision>9</cp:revision>
  <dcterms:created xsi:type="dcterms:W3CDTF">2024-01-03T12:13:03Z</dcterms:created>
  <dcterms:modified xsi:type="dcterms:W3CDTF">2024-01-17T11:14:18Z</dcterms:modified>
</cp:coreProperties>
</file>