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57" r:id="rId4"/>
    <p:sldId id="262" r:id="rId5"/>
    <p:sldId id="260" r:id="rId6"/>
    <p:sldId id="263" r:id="rId7"/>
    <p:sldId id="259" r:id="rId8"/>
    <p:sldId id="258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9/9/2024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honicsplay.co.uk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14697" y="854550"/>
            <a:ext cx="8637073" cy="2541431"/>
          </a:xfrm>
        </p:spPr>
        <p:txBody>
          <a:bodyPr/>
          <a:lstStyle/>
          <a:p>
            <a:pPr algn="ctr"/>
            <a:r>
              <a:rPr lang="en-GB" dirty="0" smtClean="0">
                <a:latin typeface="Twinkl Cursive Looped" panose="02000000000000000000" pitchFamily="2" charset="0"/>
              </a:rPr>
              <a:t>Phonics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5022" y="3688283"/>
            <a:ext cx="1876425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240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Twinkl Cursive Looped" panose="02000000000000000000" pitchFamily="2" charset="0"/>
              </a:rPr>
              <a:t>What is phonics?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003" y="2076692"/>
            <a:ext cx="7915498" cy="4036725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dirty="0" smtClean="0">
                <a:latin typeface="Twinkl Cursive Looped" panose="02000000000000000000" pitchFamily="2" charset="0"/>
              </a:rPr>
              <a:t>Children are taught to read by breaking down words into separate sounds </a:t>
            </a:r>
            <a:r>
              <a:rPr lang="en-GB" b="1" dirty="0" smtClean="0">
                <a:latin typeface="Twinkl Cursive Looped" panose="02000000000000000000" pitchFamily="2" charset="0"/>
              </a:rPr>
              <a:t>(segmenting). </a:t>
            </a:r>
            <a:r>
              <a:rPr lang="en-GB" dirty="0" smtClean="0">
                <a:latin typeface="Twinkl Cursive Looped" panose="02000000000000000000" pitchFamily="2" charset="0"/>
              </a:rPr>
              <a:t>They are then taught how to </a:t>
            </a:r>
            <a:r>
              <a:rPr lang="en-GB" b="1" dirty="0" smtClean="0">
                <a:latin typeface="Twinkl Cursive Looped" panose="02000000000000000000" pitchFamily="2" charset="0"/>
              </a:rPr>
              <a:t>blend</a:t>
            </a:r>
            <a:r>
              <a:rPr lang="en-GB" dirty="0" smtClean="0">
                <a:latin typeface="Twinkl Cursive Looped" panose="02000000000000000000" pitchFamily="2" charset="0"/>
              </a:rPr>
              <a:t> these sounds together to read the whole word.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c-a-t   cat       </a:t>
            </a: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d-o-g   dog       </a:t>
            </a:r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f-</a:t>
            </a:r>
            <a:r>
              <a:rPr lang="en-GB" dirty="0" err="1">
                <a:solidFill>
                  <a:srgbClr val="FFC000"/>
                </a:solidFill>
                <a:latin typeface="Comic Sans MS" panose="030F0702030302020204" pitchFamily="66" charset="0"/>
              </a:rPr>
              <a:t>i</a:t>
            </a:r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-</a:t>
            </a:r>
            <a:r>
              <a:rPr lang="en-GB" dirty="0" err="1">
                <a:solidFill>
                  <a:srgbClr val="FFC000"/>
                </a:solidFill>
                <a:latin typeface="Comic Sans MS" panose="030F0702030302020204" pitchFamily="66" charset="0"/>
              </a:rPr>
              <a:t>sh</a:t>
            </a:r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   fish       </a:t>
            </a: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b-ear-d   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beard</a:t>
            </a:r>
            <a:endParaRPr lang="en-GB" dirty="0" smtClean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endParaRPr lang="en-GB" dirty="0" smtClean="0">
              <a:latin typeface="Twinkl Cursive Looped" panose="02000000000000000000" pitchFamily="2" charset="0"/>
            </a:endParaRPr>
          </a:p>
          <a:p>
            <a:r>
              <a:rPr lang="en-GB" dirty="0" smtClean="0">
                <a:latin typeface="Twinkl Cursive Looped" panose="02000000000000000000" pitchFamily="2" charset="0"/>
              </a:rPr>
              <a:t>Recognise sounds that each letter makes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Identify sounds that different combinations of letters make (</a:t>
            </a:r>
            <a:r>
              <a:rPr lang="en-GB" dirty="0" err="1" smtClean="0">
                <a:latin typeface="Twinkl Cursive Looped" panose="02000000000000000000" pitchFamily="2" charset="0"/>
              </a:rPr>
              <a:t>oo</a:t>
            </a:r>
            <a:r>
              <a:rPr lang="en-GB" dirty="0" smtClean="0">
                <a:latin typeface="Twinkl Cursive Looped" panose="02000000000000000000" pitchFamily="2" charset="0"/>
              </a:rPr>
              <a:t>, </a:t>
            </a:r>
            <a:r>
              <a:rPr lang="en-GB" dirty="0" err="1" smtClean="0">
                <a:latin typeface="Twinkl Cursive Looped" panose="02000000000000000000" pitchFamily="2" charset="0"/>
              </a:rPr>
              <a:t>sh</a:t>
            </a:r>
            <a:r>
              <a:rPr lang="en-GB" dirty="0" smtClean="0">
                <a:latin typeface="Twinkl Cursive Looped" panose="02000000000000000000" pitchFamily="2" charset="0"/>
              </a:rPr>
              <a:t>, </a:t>
            </a:r>
            <a:r>
              <a:rPr lang="en-GB" dirty="0" err="1" smtClean="0">
                <a:latin typeface="Twinkl Cursive Looped" panose="02000000000000000000" pitchFamily="2" charset="0"/>
              </a:rPr>
              <a:t>ck</a:t>
            </a:r>
            <a:r>
              <a:rPr lang="en-GB" dirty="0" smtClean="0">
                <a:latin typeface="Twinkl Cursive Looped" panose="02000000000000000000" pitchFamily="2" charset="0"/>
              </a:rPr>
              <a:t>)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Blend letters together from left to right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Children then use this knowledge to decode unfamiliar words</a:t>
            </a:r>
          </a:p>
          <a:p>
            <a:endParaRPr lang="en-GB" dirty="0" smtClean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3150" y="2769326"/>
            <a:ext cx="3223434" cy="227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42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Twinkl Cursive Looped" panose="02000000000000000000" pitchFamily="2" charset="0"/>
              </a:rPr>
              <a:t>Phonics overview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353" y="3912269"/>
            <a:ext cx="8824577" cy="14379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627" y="5484041"/>
            <a:ext cx="11239500" cy="4381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353" y="1931078"/>
            <a:ext cx="8819788" cy="1847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880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Cursive Looped" panose="02000000000000000000" pitchFamily="2" charset="0"/>
              </a:rPr>
              <a:t>Bug Club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1580" y="2015732"/>
            <a:ext cx="4208992" cy="3450613"/>
          </a:xfrm>
        </p:spPr>
        <p:txBody>
          <a:bodyPr/>
          <a:lstStyle/>
          <a:p>
            <a:r>
              <a:rPr lang="en-GB" dirty="0" smtClean="0"/>
              <a:t>Alphabet song (letter names)</a:t>
            </a:r>
          </a:p>
          <a:p>
            <a:r>
              <a:rPr lang="en-GB" dirty="0" smtClean="0"/>
              <a:t>Flashcards</a:t>
            </a:r>
          </a:p>
          <a:p>
            <a:r>
              <a:rPr lang="en-GB" dirty="0" smtClean="0"/>
              <a:t>Revise previous sounds</a:t>
            </a:r>
          </a:p>
          <a:p>
            <a:r>
              <a:rPr lang="en-GB" dirty="0" smtClean="0"/>
              <a:t>Teach new sound</a:t>
            </a:r>
          </a:p>
          <a:p>
            <a:r>
              <a:rPr lang="en-GB" dirty="0" smtClean="0"/>
              <a:t>Spelling words with new sound</a:t>
            </a:r>
          </a:p>
          <a:p>
            <a:r>
              <a:rPr lang="en-GB" dirty="0" smtClean="0"/>
              <a:t>Put new sounds into a sentence</a:t>
            </a:r>
          </a:p>
          <a:p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8482149" y="2281646"/>
            <a:ext cx="2455817" cy="11669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Lesson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7730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Cursive Looped" panose="02000000000000000000" pitchFamily="2" charset="0"/>
              </a:rPr>
              <a:t>Support in school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Twinkl Cursive Looped" panose="02000000000000000000" pitchFamily="2" charset="0"/>
              </a:rPr>
              <a:t>Daily flashcards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Regular reading – 1:1, paired, whole class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Daily 30minute phonics lesson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Interventions provided where necessary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Sound mats to support with writing 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Constant modelling of sounding out words when</a:t>
            </a:r>
            <a:br>
              <a:rPr lang="en-GB" dirty="0" smtClean="0">
                <a:latin typeface="Twinkl Cursive Looped" panose="02000000000000000000" pitchFamily="2" charset="0"/>
              </a:rPr>
            </a:br>
            <a:r>
              <a:rPr lang="en-GB" dirty="0" smtClean="0">
                <a:latin typeface="Twinkl Cursive Looped" panose="02000000000000000000" pitchFamily="2" charset="0"/>
              </a:rPr>
              <a:t>writing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6502" y="2015732"/>
            <a:ext cx="4685498" cy="3022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908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Cursive Looped" panose="02000000000000000000" pitchFamily="2" charset="0"/>
              </a:rPr>
              <a:t>How you can support at home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Flashcards! </a:t>
            </a: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 smtClean="0">
                <a:latin typeface="Twinkl Cursive Looped" panose="02000000000000000000" pitchFamily="2" charset="0"/>
              </a:rPr>
              <a:t>Create good habits for reading – little and often.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Read the same thing twice, three times or four times! 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Use Bug Club login regularly.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Share stories at bedtime.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Be a ‘reading role model’ for your child.</a:t>
            </a: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 smtClean="0">
                <a:latin typeface="Twinkl Cursive Looped" panose="02000000000000000000" pitchFamily="2" charset="0"/>
              </a:rPr>
              <a:t>When writing, remind children to spell using their phonics knowledge.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Phonics </a:t>
            </a:r>
            <a:r>
              <a:rPr lang="en-GB" dirty="0">
                <a:latin typeface="Twinkl Cursive Looped" panose="02000000000000000000" pitchFamily="2" charset="0"/>
              </a:rPr>
              <a:t>Play Website – </a:t>
            </a:r>
            <a:r>
              <a:rPr lang="en-GB" dirty="0" err="1">
                <a:hlinkClick r:id="rId2"/>
              </a:rPr>
              <a:t>PhonicsPlay</a:t>
            </a:r>
            <a:endParaRPr lang="en-GB" dirty="0"/>
          </a:p>
          <a:p>
            <a:r>
              <a:rPr lang="en-GB" dirty="0">
                <a:latin typeface="Twinkl Cursive Looped" panose="02000000000000000000" pitchFamily="2" charset="0"/>
              </a:rPr>
              <a:t>Spelling Shed can be changed to ‘phonics mode</a:t>
            </a:r>
            <a:r>
              <a:rPr lang="en-GB" dirty="0" smtClean="0">
                <a:latin typeface="Twinkl Cursive Looped" panose="02000000000000000000" pitchFamily="2" charset="0"/>
              </a:rPr>
              <a:t>’</a:t>
            </a:r>
            <a:r>
              <a:rPr lang="en-GB" dirty="0" smtClean="0"/>
              <a:t>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9384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Phonics Screening Check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Twinkl Cursive Looped" panose="02000000000000000000" pitchFamily="2" charset="0"/>
              </a:rPr>
              <a:t>The Phonics Screening Check is designed to check whether pupils have a good understanding of what they have learnt in phonics so far. It started in 2012. </a:t>
            </a:r>
          </a:p>
          <a:p>
            <a:pPr algn="ctr"/>
            <a:r>
              <a:rPr lang="en-GB" dirty="0" smtClean="0">
                <a:latin typeface="Twinkl Cursive Looped" panose="02000000000000000000" pitchFamily="2" charset="0"/>
              </a:rPr>
              <a:t>It is an opportunity for teachers to assess who will continue to need support with their phonics as they move into Year 2. 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4302" y="3802366"/>
            <a:ext cx="5057828" cy="293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693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Phonics screening Check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37120" y="2015732"/>
            <a:ext cx="4572000" cy="3450613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End of Year 1 – WB 9</a:t>
            </a:r>
            <a:r>
              <a:rPr lang="en-GB" baseline="30000" dirty="0" smtClean="0">
                <a:latin typeface="Twinkl Cursive Looped" panose="02000000000000000000" pitchFamily="2" charset="0"/>
              </a:rPr>
              <a:t>th</a:t>
            </a:r>
            <a:r>
              <a:rPr lang="en-GB" dirty="0" smtClean="0">
                <a:latin typeface="Twinkl Cursive Looped" panose="02000000000000000000" pitchFamily="2" charset="0"/>
              </a:rPr>
              <a:t> June 2025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Assesses how well your child can use and apply their phonics skills of 85 sounds – not all are included in the test (40 words)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Includes real and alien words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If they don’t pass (32/40) they will retake at the end of Year 2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79" y="2015732"/>
            <a:ext cx="3332740" cy="48201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520" y="2009685"/>
            <a:ext cx="3301132" cy="4848315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359928" y="139338"/>
            <a:ext cx="4535981" cy="14978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Cursive Looped" panose="02000000000000000000" pitchFamily="2" charset="0"/>
              </a:rPr>
              <a:t>Takes place in a quiet, comfortable space with either myself or Mrs Crew 1:1. Arrangements can be made, e.g. breaking the test up into blocks if necessary.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384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Twinkl Cursive Looped" panose="02000000000000000000" pitchFamily="2" charset="0"/>
              </a:rPr>
              <a:t>Questions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People Ask Frequently Asked Questions. FAQ, Person Asking Questi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782" y="2015732"/>
            <a:ext cx="4429307" cy="377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751933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37</TotalTime>
  <Words>375</Words>
  <Application>Microsoft Office PowerPoint</Application>
  <PresentationFormat>Widescreen</PresentationFormat>
  <Paragraphs>45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Comic Sans MS</vt:lpstr>
      <vt:lpstr>Gill Sans MT</vt:lpstr>
      <vt:lpstr>Twinkl Cursive Looped</vt:lpstr>
      <vt:lpstr>Gallery</vt:lpstr>
      <vt:lpstr>Phonics</vt:lpstr>
      <vt:lpstr>What is phonics?</vt:lpstr>
      <vt:lpstr>Phonics overview</vt:lpstr>
      <vt:lpstr>Bug Club</vt:lpstr>
      <vt:lpstr>Support in school</vt:lpstr>
      <vt:lpstr>How you can support at home</vt:lpstr>
      <vt:lpstr>Phonics Screening Check</vt:lpstr>
      <vt:lpstr>Phonics screening Check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</dc:title>
  <dc:creator>V Phillips</dc:creator>
  <cp:lastModifiedBy>V Phillips</cp:lastModifiedBy>
  <cp:revision>18</cp:revision>
  <dcterms:created xsi:type="dcterms:W3CDTF">2024-09-09T13:15:02Z</dcterms:created>
  <dcterms:modified xsi:type="dcterms:W3CDTF">2024-09-09T13:52:04Z</dcterms:modified>
</cp:coreProperties>
</file>